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9" r:id="rId4"/>
    <p:sldId id="280" r:id="rId5"/>
    <p:sldId id="305" r:id="rId6"/>
    <p:sldId id="299" r:id="rId7"/>
    <p:sldId id="281" r:id="rId8"/>
    <p:sldId id="317" r:id="rId9"/>
    <p:sldId id="282" r:id="rId10"/>
    <p:sldId id="263" r:id="rId11"/>
    <p:sldId id="323" r:id="rId12"/>
    <p:sldId id="303" r:id="rId13"/>
    <p:sldId id="5167" r:id="rId14"/>
    <p:sldId id="320"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F2AA1C-F181-42C3-858C-A899CAE1461F}">
          <p14:sldIdLst>
            <p14:sldId id="256"/>
            <p14:sldId id="277"/>
            <p14:sldId id="259"/>
            <p14:sldId id="280"/>
            <p14:sldId id="305"/>
            <p14:sldId id="299"/>
            <p14:sldId id="281"/>
            <p14:sldId id="317"/>
            <p14:sldId id="282"/>
            <p14:sldId id="263"/>
            <p14:sldId id="323"/>
            <p14:sldId id="303"/>
            <p14:sldId id="5167"/>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350693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157472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717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187981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9064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25323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116013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56195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179411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F5F2C1-D4A9-4838-A4E8-7296FC5AFC15}"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179125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F5F2C1-D4A9-4838-A4E8-7296FC5AFC15}"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17455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F5F2C1-D4A9-4838-A4E8-7296FC5AFC15}" type="datetimeFigureOut">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233921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F5F2C1-D4A9-4838-A4E8-7296FC5AFC15}"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123163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F2C1-D4A9-4838-A4E8-7296FC5AFC15}" type="datetimeFigureOut">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9611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F5F2C1-D4A9-4838-A4E8-7296FC5AFC15}"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276140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F5F2C1-D4A9-4838-A4E8-7296FC5AFC15}"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AA963-83C3-4BF9-A7B5-D8A7C687675F}" type="slidenum">
              <a:rPr lang="en-US" smtClean="0"/>
              <a:t>‹#›</a:t>
            </a:fld>
            <a:endParaRPr lang="en-US"/>
          </a:p>
        </p:txBody>
      </p:sp>
    </p:spTree>
    <p:extLst>
      <p:ext uri="{BB962C8B-B14F-4D97-AF65-F5344CB8AC3E}">
        <p14:creationId xmlns:p14="http://schemas.microsoft.com/office/powerpoint/2010/main" val="15155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F5F2C1-D4A9-4838-A4E8-7296FC5AFC15}" type="datetimeFigureOut">
              <a:rPr lang="en-US" smtClean="0"/>
              <a:t>10/3/2022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1AA963-83C3-4BF9-A7B5-D8A7C687675F}" type="slidenum">
              <a:rPr lang="en-US" smtClean="0"/>
              <a:t>‹#›</a:t>
            </a:fld>
            <a:endParaRPr lang="en-US"/>
          </a:p>
        </p:txBody>
      </p:sp>
    </p:spTree>
    <p:extLst>
      <p:ext uri="{BB962C8B-B14F-4D97-AF65-F5344CB8AC3E}">
        <p14:creationId xmlns:p14="http://schemas.microsoft.com/office/powerpoint/2010/main" val="195730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icreobiomet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ature.com/scitable"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esearcher examining growth in a petrie dish">
            <a:extLst>
              <a:ext uri="{FF2B5EF4-FFF2-40B4-BE49-F238E27FC236}">
                <a16:creationId xmlns:a16="http://schemas.microsoft.com/office/drawing/2014/main" id="{E78BEA17-8291-437F-BA4C-FDE920AFEE5D}"/>
              </a:ext>
            </a:extLst>
          </p:cNvPr>
          <p:cNvPicPr>
            <a:picLocks noChangeAspect="1"/>
          </p:cNvPicPr>
          <p:nvPr/>
        </p:nvPicPr>
        <p:blipFill rotWithShape="1">
          <a:blip r:embed="rId2"/>
          <a:srcRect l="15321" r="757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CF33C6F-3D0C-4C58-8061-68DE803E708A}"/>
              </a:ext>
            </a:extLst>
          </p:cNvPr>
          <p:cNvSpPr>
            <a:spLocks noGrp="1"/>
          </p:cNvSpPr>
          <p:nvPr>
            <p:ph type="ctrTitle"/>
          </p:nvPr>
        </p:nvSpPr>
        <p:spPr>
          <a:xfrm>
            <a:off x="668865" y="678907"/>
            <a:ext cx="4287447" cy="2910960"/>
          </a:xfrm>
        </p:spPr>
        <p:txBody>
          <a:bodyPr>
            <a:normAutofit/>
          </a:bodyPr>
          <a:lstStyle/>
          <a:p>
            <a:pPr marL="0" marR="0" algn="ctr">
              <a:lnSpc>
                <a:spcPct val="90000"/>
              </a:lnSpc>
              <a:spcBef>
                <a:spcPts val="0"/>
              </a:spcBef>
              <a:spcAft>
                <a:spcPts val="0"/>
              </a:spcAft>
            </a:pPr>
            <a:br>
              <a:rPr lang="en-US" sz="3600" b="1" i="0" dirty="0">
                <a:solidFill>
                  <a:srgbClr val="000000"/>
                </a:solidFill>
                <a:effectLst/>
                <a:latin typeface="Titillium Web" panose="020B0604020202020204" pitchFamily="2" charset="0"/>
              </a:rPr>
            </a:br>
            <a:r>
              <a:rPr lang="en-US" sz="3600" b="1" i="0" dirty="0">
                <a:solidFill>
                  <a:srgbClr val="000000"/>
                </a:solidFill>
                <a:effectLst/>
                <a:latin typeface="Titillium Web" panose="020B0604020202020204" pitchFamily="2" charset="0"/>
              </a:rPr>
              <a:t>Understanding the Role of Soil Microbes</a:t>
            </a:r>
            <a:br>
              <a:rPr lang="en-US" sz="4100" b="1" dirty="0">
                <a:effectLst/>
                <a:latin typeface="Helvetica Neue"/>
                <a:ea typeface="Calibri" panose="020F0502020204030204" pitchFamily="34" charset="0"/>
                <a:cs typeface="Calibri" panose="020F0502020204030204" pitchFamily="34" charset="0"/>
              </a:rPr>
            </a:br>
            <a:endParaRPr lang="en-US" sz="4100" b="1" dirty="0"/>
          </a:p>
        </p:txBody>
      </p:sp>
      <p:sp>
        <p:nvSpPr>
          <p:cNvPr id="3" name="Subtitle 2">
            <a:extLst>
              <a:ext uri="{FF2B5EF4-FFF2-40B4-BE49-F238E27FC236}">
                <a16:creationId xmlns:a16="http://schemas.microsoft.com/office/drawing/2014/main" id="{EB38EA6F-1D4E-4351-A99C-DE3D1DEC2D16}"/>
              </a:ext>
            </a:extLst>
          </p:cNvPr>
          <p:cNvSpPr>
            <a:spLocks noGrp="1"/>
          </p:cNvSpPr>
          <p:nvPr>
            <p:ph type="subTitle" idx="1"/>
          </p:nvPr>
        </p:nvSpPr>
        <p:spPr>
          <a:xfrm>
            <a:off x="606084" y="4660431"/>
            <a:ext cx="4079721" cy="1815397"/>
          </a:xfrm>
        </p:spPr>
        <p:txBody>
          <a:bodyPr>
            <a:normAutofit/>
          </a:bodyPr>
          <a:lstStyle/>
          <a:p>
            <a:r>
              <a:rPr lang="en-US" sz="2000" dirty="0"/>
              <a:t>Laura Decker, President</a:t>
            </a:r>
          </a:p>
          <a:p>
            <a:r>
              <a:rPr lang="en-US" sz="2000" dirty="0"/>
              <a:t>Prolific Earth Sciences</a:t>
            </a:r>
          </a:p>
          <a:p>
            <a:r>
              <a:rPr lang="en-US" sz="2000" dirty="0"/>
              <a:t>laura@microbiometer.com</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054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6016-11B2-47DC-81BE-EF4DE93F3745}"/>
              </a:ext>
            </a:extLst>
          </p:cNvPr>
          <p:cNvSpPr>
            <a:spLocks noGrp="1"/>
          </p:cNvSpPr>
          <p:nvPr>
            <p:ph type="title"/>
          </p:nvPr>
        </p:nvSpPr>
        <p:spPr>
          <a:xfrm>
            <a:off x="677333" y="609600"/>
            <a:ext cx="8992877" cy="1320800"/>
          </a:xfrm>
        </p:spPr>
        <p:txBody>
          <a:bodyPr/>
          <a:lstStyle/>
          <a:p>
            <a:r>
              <a:rPr lang="en-US" dirty="0"/>
              <a:t>Building a balanced  microbial community</a:t>
            </a:r>
          </a:p>
        </p:txBody>
      </p:sp>
      <p:sp>
        <p:nvSpPr>
          <p:cNvPr id="3" name="Content Placeholder 2">
            <a:extLst>
              <a:ext uri="{FF2B5EF4-FFF2-40B4-BE49-F238E27FC236}">
                <a16:creationId xmlns:a16="http://schemas.microsoft.com/office/drawing/2014/main" id="{609DAFF9-BD54-4F88-BE1E-72F6C56974D4}"/>
              </a:ext>
            </a:extLst>
          </p:cNvPr>
          <p:cNvSpPr>
            <a:spLocks noGrp="1"/>
          </p:cNvSpPr>
          <p:nvPr>
            <p:ph idx="1"/>
          </p:nvPr>
        </p:nvSpPr>
        <p:spPr>
          <a:xfrm>
            <a:off x="677334" y="1570183"/>
            <a:ext cx="8596668" cy="4471180"/>
          </a:xfrm>
        </p:spPr>
        <p:txBody>
          <a:bodyPr>
            <a:normAutofit fontScale="92500"/>
          </a:bodyPr>
          <a:lstStyle/>
          <a:p>
            <a:pPr marL="0" indent="0">
              <a:buNone/>
            </a:pPr>
            <a:r>
              <a:rPr lang="en-US" sz="3200" dirty="0"/>
              <a:t>There is no formula for this.  It depends on your soil, climate, and crop.</a:t>
            </a:r>
          </a:p>
          <a:p>
            <a:pPr marL="0" indent="0">
              <a:buNone/>
            </a:pPr>
            <a:endParaRPr lang="en-US" sz="3200" dirty="0"/>
          </a:p>
          <a:p>
            <a:r>
              <a:rPr lang="en-US" sz="2400" dirty="0"/>
              <a:t>Goal is to create optimal conditions for microbes to thrive. </a:t>
            </a:r>
          </a:p>
          <a:p>
            <a:endParaRPr lang="en-US" sz="2400" dirty="0"/>
          </a:p>
          <a:p>
            <a:r>
              <a:rPr lang="en-US" sz="2400" dirty="0"/>
              <a:t>The microbial community can do this given the right foods</a:t>
            </a:r>
          </a:p>
          <a:p>
            <a:endParaRPr lang="en-US" sz="2400" dirty="0"/>
          </a:p>
          <a:p>
            <a:r>
              <a:rPr lang="en-US" sz="2400" dirty="0"/>
              <a:t>Feeding microbes enables the microbial community to start rebuilding cycle</a:t>
            </a:r>
          </a:p>
          <a:p>
            <a:pPr marL="457200" lvl="1" indent="0">
              <a:buNone/>
            </a:pPr>
            <a:endParaRPr lang="en-US" sz="2000" dirty="0"/>
          </a:p>
          <a:p>
            <a:endParaRPr lang="en-US" sz="2400" dirty="0"/>
          </a:p>
          <a:p>
            <a:endParaRPr lang="en-US" sz="2400" dirty="0"/>
          </a:p>
          <a:p>
            <a:pPr lvl="1"/>
            <a:endParaRPr lang="en-US" sz="2000" dirty="0"/>
          </a:p>
        </p:txBody>
      </p:sp>
    </p:spTree>
    <p:extLst>
      <p:ext uri="{BB962C8B-B14F-4D97-AF65-F5344CB8AC3E}">
        <p14:creationId xmlns:p14="http://schemas.microsoft.com/office/powerpoint/2010/main" val="341393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522A-1EE7-4851-B030-F05534306352}"/>
              </a:ext>
            </a:extLst>
          </p:cNvPr>
          <p:cNvSpPr>
            <a:spLocks noGrp="1"/>
          </p:cNvSpPr>
          <p:nvPr>
            <p:ph type="title"/>
          </p:nvPr>
        </p:nvSpPr>
        <p:spPr>
          <a:xfrm>
            <a:off x="341745" y="365124"/>
            <a:ext cx="10458777" cy="1020331"/>
          </a:xfrm>
        </p:spPr>
        <p:txBody>
          <a:bodyPr>
            <a:noAutofit/>
          </a:bodyPr>
          <a:lstStyle/>
          <a:p>
            <a:r>
              <a:rPr lang="en-US" sz="2800" b="1" dirty="0">
                <a:solidFill>
                  <a:schemeClr val="tx1"/>
                </a:solidFill>
                <a:latin typeface="Calibri" panose="020F0502020204030204" pitchFamily="34" charset="0"/>
                <a:cs typeface="Times New Roman" panose="02020603050405020304" pitchFamily="18" charset="0"/>
              </a:rPr>
              <a:t>Inputs:  Chemical Fertilizers, microbial inputs, and bio stimulants  </a:t>
            </a:r>
            <a:br>
              <a:rPr lang="en-US" sz="2800" dirty="0">
                <a:solidFill>
                  <a:schemeClr val="tx1"/>
                </a:solidFill>
                <a:latin typeface="Calibri" panose="020F0502020204030204" pitchFamily="34" charset="0"/>
                <a:cs typeface="Times New Roman" panose="02020603050405020304" pitchFamily="18" charset="0"/>
              </a:rPr>
            </a:br>
            <a:br>
              <a:rPr lang="en-US" sz="2800" dirty="0">
                <a:solidFill>
                  <a:schemeClr val="tx1"/>
                </a:solidFill>
                <a:latin typeface="Calibri" panose="020F0502020204030204" pitchFamily="34" charset="0"/>
                <a:cs typeface="Times New Roman" panose="02020603050405020304" pitchFamily="18" charset="0"/>
              </a:rPr>
            </a:br>
            <a:endParaRPr lang="en-US" sz="1800" dirty="0">
              <a:solidFill>
                <a:schemeClr val="tx1">
                  <a:lumMod val="75000"/>
                  <a:lumOff val="25000"/>
                </a:schemeClr>
              </a:solidFill>
              <a:latin typeface="+mn-lt"/>
              <a:ea typeface="+mn-ea"/>
              <a:cs typeface="+mn-cs"/>
            </a:endParaRPr>
          </a:p>
        </p:txBody>
      </p:sp>
      <p:sp>
        <p:nvSpPr>
          <p:cNvPr id="12" name="Text Placeholder 11">
            <a:extLst>
              <a:ext uri="{FF2B5EF4-FFF2-40B4-BE49-F238E27FC236}">
                <a16:creationId xmlns:a16="http://schemas.microsoft.com/office/drawing/2014/main" id="{5DFB3351-F517-C8AF-478F-0E26936D8978}"/>
              </a:ext>
            </a:extLst>
          </p:cNvPr>
          <p:cNvSpPr>
            <a:spLocks noGrp="1"/>
          </p:cNvSpPr>
          <p:nvPr>
            <p:ph type="body" idx="1"/>
          </p:nvPr>
        </p:nvSpPr>
        <p:spPr>
          <a:xfrm>
            <a:off x="675745" y="877455"/>
            <a:ext cx="9077855" cy="5828145"/>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Chemical fertilizers </a:t>
            </a:r>
            <a:r>
              <a:rPr lang="en-US" sz="1800" dirty="0"/>
              <a:t>(NPK)</a:t>
            </a:r>
          </a:p>
          <a:p>
            <a:pPr marL="800100" lvl="1" indent="-342900">
              <a:buFont typeface="Arial" panose="020B0604020202020204" pitchFamily="34" charset="0"/>
              <a:buChar char="•"/>
            </a:pPr>
            <a:r>
              <a:rPr lang="en-US" dirty="0"/>
              <a:t>Expensive and over time depletes natural microbial population</a:t>
            </a:r>
          </a:p>
          <a:p>
            <a:pPr marL="800100" lvl="1" indent="-342900">
              <a:buFont typeface="Arial" panose="020B0604020202020204" pitchFamily="34" charset="0"/>
              <a:buChar char="•"/>
            </a:pPr>
            <a:r>
              <a:rPr lang="en-US" dirty="0"/>
              <a:t>Effective with judicial use</a:t>
            </a:r>
          </a:p>
          <a:p>
            <a:pPr marL="342900" indent="-342900">
              <a:buFont typeface="Arial" panose="020B0604020202020204" pitchFamily="34" charset="0"/>
              <a:buChar char="•"/>
            </a:pPr>
            <a:r>
              <a:rPr lang="en-US" dirty="0"/>
              <a:t>Microbial Inputs </a:t>
            </a:r>
            <a:r>
              <a:rPr lang="en-US" sz="1800" dirty="0"/>
              <a:t>(mycorrhizal fungi)</a:t>
            </a:r>
          </a:p>
          <a:p>
            <a:pPr marL="800100" lvl="1" indent="-342900">
              <a:buFont typeface="Arial" panose="020B0604020202020204" pitchFamily="34" charset="0"/>
              <a:buChar char="•"/>
            </a:pPr>
            <a:r>
              <a:rPr lang="en-US" dirty="0"/>
              <a:t>Often issue is that the soil cannot support microbes, not that microbes are in the environment. </a:t>
            </a:r>
          </a:p>
          <a:p>
            <a:pPr marL="800100" lvl="1" indent="-342900">
              <a:buFont typeface="Arial" panose="020B0604020202020204" pitchFamily="34" charset="0"/>
              <a:buChar char="•"/>
            </a:pPr>
            <a:r>
              <a:rPr lang="en-US" dirty="0"/>
              <a:t>Research is on-going but unclear how much microbial populations vary by location.   </a:t>
            </a:r>
          </a:p>
          <a:p>
            <a:pPr marL="342900" indent="-342900">
              <a:buFont typeface="Arial" panose="020B0604020202020204" pitchFamily="34" charset="0"/>
              <a:buChar char="•"/>
            </a:pPr>
            <a:r>
              <a:rPr lang="en-US" dirty="0"/>
              <a:t>Bio-Stimulants </a:t>
            </a:r>
            <a:r>
              <a:rPr lang="en-US" sz="1800" dirty="0"/>
              <a:t>(</a:t>
            </a:r>
            <a:r>
              <a:rPr lang="en-US" sz="1800" dirty="0" err="1"/>
              <a:t>Rhyzogreen</a:t>
            </a:r>
            <a:r>
              <a:rPr lang="en-US" sz="1800" dirty="0"/>
              <a:t>)</a:t>
            </a:r>
          </a:p>
          <a:p>
            <a:pPr marL="800100" lvl="1" indent="-342900">
              <a:buFont typeface="Arial" panose="020B0604020202020204" pitchFamily="34" charset="0"/>
              <a:buChar char="•"/>
            </a:pPr>
            <a:r>
              <a:rPr lang="en-US" dirty="0"/>
              <a:t>Work because they provide better conditions for microbes to grow.</a:t>
            </a:r>
          </a:p>
          <a:p>
            <a:pPr marL="800100" lvl="1" indent="-342900">
              <a:buFont typeface="Arial" panose="020B0604020202020204" pitchFamily="34" charset="0"/>
              <a:buChar char="•"/>
            </a:pPr>
            <a:r>
              <a:rPr lang="en-US" dirty="0"/>
              <a:t>Perpetuate a system that reduces reliance on expensive chemical fertilizers and pesticides/herbicides.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0351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5B86-C950-4908-B2D9-C93FC43E7EC2}"/>
              </a:ext>
            </a:extLst>
          </p:cNvPr>
          <p:cNvSpPr>
            <a:spLocks noGrp="1"/>
          </p:cNvSpPr>
          <p:nvPr>
            <p:ph type="title"/>
          </p:nvPr>
        </p:nvSpPr>
        <p:spPr>
          <a:xfrm>
            <a:off x="508001" y="609600"/>
            <a:ext cx="9411854" cy="1320800"/>
          </a:xfrm>
        </p:spPr>
        <p:txBody>
          <a:bodyPr>
            <a:noAutofit/>
          </a:bodyPr>
          <a:lstStyle/>
          <a:p>
            <a:pPr algn="ctr"/>
            <a:r>
              <a:rPr lang="en-US" sz="2800" dirty="0"/>
              <a:t>What is the optimal microbial or fungal to bacteria level?</a:t>
            </a:r>
            <a:br>
              <a:rPr lang="en-US" sz="2800" dirty="0"/>
            </a:br>
            <a:br>
              <a:rPr lang="en-US" sz="2800" dirty="0"/>
            </a:br>
            <a:r>
              <a:rPr lang="en-US" sz="2800" dirty="0"/>
              <a:t>What limits the MB of your soil?  </a:t>
            </a:r>
          </a:p>
        </p:txBody>
      </p:sp>
      <p:sp>
        <p:nvSpPr>
          <p:cNvPr id="3" name="Content Placeholder 2">
            <a:extLst>
              <a:ext uri="{FF2B5EF4-FFF2-40B4-BE49-F238E27FC236}">
                <a16:creationId xmlns:a16="http://schemas.microsoft.com/office/drawing/2014/main" id="{5E056BA8-E491-4314-B387-07B5044B5356}"/>
              </a:ext>
            </a:extLst>
          </p:cNvPr>
          <p:cNvSpPr>
            <a:spLocks noGrp="1"/>
          </p:cNvSpPr>
          <p:nvPr>
            <p:ph idx="1"/>
          </p:nvPr>
        </p:nvSpPr>
        <p:spPr>
          <a:xfrm>
            <a:off x="677334" y="2160589"/>
            <a:ext cx="8596668" cy="4087811"/>
          </a:xfrm>
        </p:spPr>
        <p:txBody>
          <a:bodyPr>
            <a:normAutofit lnSpcReduction="10000"/>
          </a:bodyPr>
          <a:lstStyle/>
          <a:p>
            <a:r>
              <a:rPr lang="en-US" sz="2800" dirty="0"/>
              <a:t>Soil composition</a:t>
            </a:r>
          </a:p>
          <a:p>
            <a:r>
              <a:rPr lang="en-US" sz="2800" dirty="0"/>
              <a:t>pH: </a:t>
            </a:r>
            <a:r>
              <a:rPr lang="en-US" sz="2800" i="1" dirty="0"/>
              <a:t>natural and created</a:t>
            </a:r>
          </a:p>
          <a:p>
            <a:r>
              <a:rPr lang="en-US" sz="2800" dirty="0"/>
              <a:t>Compaction: </a:t>
            </a:r>
            <a:r>
              <a:rPr lang="en-US" sz="2800" i="1" dirty="0"/>
              <a:t>natural and created</a:t>
            </a:r>
            <a:endParaRPr lang="en-US" sz="2800" dirty="0"/>
          </a:p>
          <a:p>
            <a:r>
              <a:rPr lang="en-US" sz="2800" dirty="0"/>
              <a:t>Stores of SOC- Fresh and Stable</a:t>
            </a:r>
          </a:p>
          <a:p>
            <a:r>
              <a:rPr lang="en-US" sz="2800" dirty="0"/>
              <a:t>Temperature/ Season</a:t>
            </a:r>
          </a:p>
          <a:p>
            <a:r>
              <a:rPr lang="en-US" sz="2800" dirty="0"/>
              <a:t>Salt and other chemicals: </a:t>
            </a:r>
            <a:r>
              <a:rPr lang="en-US" sz="2800" i="1" dirty="0"/>
              <a:t>natural and created</a:t>
            </a:r>
            <a:endParaRPr lang="en-US" sz="2800" dirty="0"/>
          </a:p>
          <a:p>
            <a:r>
              <a:rPr lang="en-US" sz="2800" dirty="0"/>
              <a:t>Crop history</a:t>
            </a:r>
          </a:p>
          <a:p>
            <a:r>
              <a:rPr lang="en-US" sz="2800" dirty="0"/>
              <a:t>Water availability</a:t>
            </a:r>
          </a:p>
          <a:p>
            <a:endParaRPr lang="en-US" sz="2800" dirty="0"/>
          </a:p>
          <a:p>
            <a:pPr lvl="1"/>
            <a:endParaRPr lang="en-US" dirty="0"/>
          </a:p>
        </p:txBody>
      </p:sp>
    </p:spTree>
    <p:extLst>
      <p:ext uri="{BB962C8B-B14F-4D97-AF65-F5344CB8AC3E}">
        <p14:creationId xmlns:p14="http://schemas.microsoft.com/office/powerpoint/2010/main" val="159804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9734950D-9ADD-FA4E-9DF3-1BD3D091792E}"/>
              </a:ext>
            </a:extLst>
          </p:cNvPr>
          <p:cNvGrpSpPr/>
          <p:nvPr/>
        </p:nvGrpSpPr>
        <p:grpSpPr>
          <a:xfrm>
            <a:off x="2602837" y="3945924"/>
            <a:ext cx="914400" cy="914400"/>
            <a:chOff x="7950888" y="1828721"/>
            <a:chExt cx="914400" cy="914400"/>
          </a:xfrm>
        </p:grpSpPr>
        <p:sp>
          <p:nvSpPr>
            <p:cNvPr id="53" name="Oval 52">
              <a:extLst>
                <a:ext uri="{FF2B5EF4-FFF2-40B4-BE49-F238E27FC236}">
                  <a16:creationId xmlns:a16="http://schemas.microsoft.com/office/drawing/2014/main" id="{4F1F393E-703A-CE44-AC1F-B9FAA8B5C49F}"/>
                </a:ext>
              </a:extLst>
            </p:cNvPr>
            <p:cNvSpPr/>
            <p:nvPr/>
          </p:nvSpPr>
          <p:spPr>
            <a:xfrm>
              <a:off x="7950888" y="1828721"/>
              <a:ext cx="914400" cy="914400"/>
            </a:xfrm>
            <a:prstGeom prst="ellipse">
              <a:avLst/>
            </a:prstGeom>
            <a:noFill/>
            <a:ln w="28575">
              <a:solidFill>
                <a:srgbClr val="71A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4" name="Graphic 53">
              <a:extLst>
                <a:ext uri="{FF2B5EF4-FFF2-40B4-BE49-F238E27FC236}">
                  <a16:creationId xmlns:a16="http://schemas.microsoft.com/office/drawing/2014/main" id="{53794522-4096-9844-AFD8-66B33A0470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019" y="1998852"/>
              <a:ext cx="574138" cy="574138"/>
            </a:xfrm>
            <a:prstGeom prst="rect">
              <a:avLst/>
            </a:prstGeom>
          </p:spPr>
        </p:pic>
      </p:grpSp>
      <p:grpSp>
        <p:nvGrpSpPr>
          <p:cNvPr id="49" name="Group 48">
            <a:extLst>
              <a:ext uri="{FF2B5EF4-FFF2-40B4-BE49-F238E27FC236}">
                <a16:creationId xmlns:a16="http://schemas.microsoft.com/office/drawing/2014/main" id="{E2A6CE94-FEE5-0143-9282-D3773C0EE324}"/>
              </a:ext>
            </a:extLst>
          </p:cNvPr>
          <p:cNvGrpSpPr/>
          <p:nvPr/>
        </p:nvGrpSpPr>
        <p:grpSpPr>
          <a:xfrm>
            <a:off x="9067820" y="785900"/>
            <a:ext cx="914400" cy="914400"/>
            <a:chOff x="8546092" y="3226044"/>
            <a:chExt cx="914400" cy="914400"/>
          </a:xfrm>
        </p:grpSpPr>
        <p:sp>
          <p:nvSpPr>
            <p:cNvPr id="50" name="Oval 49">
              <a:extLst>
                <a:ext uri="{FF2B5EF4-FFF2-40B4-BE49-F238E27FC236}">
                  <a16:creationId xmlns:a16="http://schemas.microsoft.com/office/drawing/2014/main" id="{37FFD3D2-84A4-064A-941B-C8115BE054DE}"/>
                </a:ext>
              </a:extLst>
            </p:cNvPr>
            <p:cNvSpPr/>
            <p:nvPr/>
          </p:nvSpPr>
          <p:spPr>
            <a:xfrm>
              <a:off x="8546092" y="3226044"/>
              <a:ext cx="914400" cy="914400"/>
            </a:xfrm>
            <a:prstGeom prst="ellipse">
              <a:avLst/>
            </a:prstGeom>
            <a:noFill/>
            <a:ln w="28575">
              <a:solidFill>
                <a:srgbClr val="71A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 name="Rectangle 50" descr="Smart Phone">
              <a:extLst>
                <a:ext uri="{FF2B5EF4-FFF2-40B4-BE49-F238E27FC236}">
                  <a16:creationId xmlns:a16="http://schemas.microsoft.com/office/drawing/2014/main" id="{09635D14-7F37-9D44-8F8E-521B9B5ABB5B}"/>
                </a:ext>
              </a:extLst>
            </p:cNvPr>
            <p:cNvSpPr>
              <a:spLocks noChangeAspect="1"/>
            </p:cNvSpPr>
            <p:nvPr/>
          </p:nvSpPr>
          <p:spPr>
            <a:xfrm>
              <a:off x="8680127" y="3360079"/>
              <a:ext cx="646331" cy="64633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grpSp>
      <p:grpSp>
        <p:nvGrpSpPr>
          <p:cNvPr id="41" name="Group 40">
            <a:extLst>
              <a:ext uri="{FF2B5EF4-FFF2-40B4-BE49-F238E27FC236}">
                <a16:creationId xmlns:a16="http://schemas.microsoft.com/office/drawing/2014/main" id="{B1FDFD95-90DB-474E-905C-296161B846F5}"/>
              </a:ext>
            </a:extLst>
          </p:cNvPr>
          <p:cNvGrpSpPr/>
          <p:nvPr/>
        </p:nvGrpSpPr>
        <p:grpSpPr>
          <a:xfrm>
            <a:off x="9431788" y="3312182"/>
            <a:ext cx="914400" cy="914400"/>
            <a:chOff x="2777019" y="5032747"/>
            <a:chExt cx="914400" cy="914400"/>
          </a:xfrm>
        </p:grpSpPr>
        <p:sp>
          <p:nvSpPr>
            <p:cNvPr id="35" name="Oval 34">
              <a:extLst>
                <a:ext uri="{FF2B5EF4-FFF2-40B4-BE49-F238E27FC236}">
                  <a16:creationId xmlns:a16="http://schemas.microsoft.com/office/drawing/2014/main" id="{C4453354-86E6-874A-81DE-071CDCC962CF}"/>
                </a:ext>
              </a:extLst>
            </p:cNvPr>
            <p:cNvSpPr/>
            <p:nvPr/>
          </p:nvSpPr>
          <p:spPr>
            <a:xfrm>
              <a:off x="2777019" y="5032747"/>
              <a:ext cx="914400" cy="914400"/>
            </a:xfrm>
            <a:prstGeom prst="ellipse">
              <a:avLst/>
            </a:prstGeom>
            <a:noFill/>
            <a:ln w="28575">
              <a:solidFill>
                <a:srgbClr val="71A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14" descr="Piggy Bank">
              <a:extLst>
                <a:ext uri="{FF2B5EF4-FFF2-40B4-BE49-F238E27FC236}">
                  <a16:creationId xmlns:a16="http://schemas.microsoft.com/office/drawing/2014/main" id="{49CE2FD4-6267-BB4C-BD79-B47569E0A496}"/>
                </a:ext>
              </a:extLst>
            </p:cNvPr>
            <p:cNvSpPr>
              <a:spLocks noChangeAspect="1"/>
            </p:cNvSpPr>
            <p:nvPr/>
          </p:nvSpPr>
          <p:spPr>
            <a:xfrm>
              <a:off x="2911054" y="5166782"/>
              <a:ext cx="646331" cy="64633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grpSp>
        <p:nvGrpSpPr>
          <p:cNvPr id="37" name="Group 36">
            <a:extLst>
              <a:ext uri="{FF2B5EF4-FFF2-40B4-BE49-F238E27FC236}">
                <a16:creationId xmlns:a16="http://schemas.microsoft.com/office/drawing/2014/main" id="{C3F5092E-78FD-3B4A-B884-293A4D7DD968}"/>
              </a:ext>
            </a:extLst>
          </p:cNvPr>
          <p:cNvGrpSpPr/>
          <p:nvPr/>
        </p:nvGrpSpPr>
        <p:grpSpPr>
          <a:xfrm>
            <a:off x="2607025" y="1834334"/>
            <a:ext cx="914400" cy="914400"/>
            <a:chOff x="2779087" y="2087312"/>
            <a:chExt cx="914400" cy="914400"/>
          </a:xfrm>
        </p:grpSpPr>
        <p:sp>
          <p:nvSpPr>
            <p:cNvPr id="30" name="Oval 29">
              <a:extLst>
                <a:ext uri="{FF2B5EF4-FFF2-40B4-BE49-F238E27FC236}">
                  <a16:creationId xmlns:a16="http://schemas.microsoft.com/office/drawing/2014/main" id="{01A50CD1-2DB2-A943-A59F-C81E0C8B8FCB}"/>
                </a:ext>
              </a:extLst>
            </p:cNvPr>
            <p:cNvSpPr/>
            <p:nvPr/>
          </p:nvSpPr>
          <p:spPr>
            <a:xfrm>
              <a:off x="2779087" y="2087312"/>
              <a:ext cx="914400" cy="914400"/>
            </a:xfrm>
            <a:prstGeom prst="ellipse">
              <a:avLst/>
            </a:prstGeom>
            <a:noFill/>
            <a:ln w="28575">
              <a:solidFill>
                <a:srgbClr val="71A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4" name="Rectangle 13" descr="Stopwatch">
              <a:extLst>
                <a:ext uri="{FF2B5EF4-FFF2-40B4-BE49-F238E27FC236}">
                  <a16:creationId xmlns:a16="http://schemas.microsoft.com/office/drawing/2014/main" id="{C05D127E-C37D-864B-BE4B-FD26099A55CE}"/>
                </a:ext>
              </a:extLst>
            </p:cNvPr>
            <p:cNvSpPr>
              <a:spLocks noChangeAspect="1"/>
            </p:cNvSpPr>
            <p:nvPr/>
          </p:nvSpPr>
          <p:spPr>
            <a:xfrm>
              <a:off x="2913122" y="2208095"/>
              <a:ext cx="646331" cy="64633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2" name="TextBox 1">
            <a:extLst>
              <a:ext uri="{FF2B5EF4-FFF2-40B4-BE49-F238E27FC236}">
                <a16:creationId xmlns:a16="http://schemas.microsoft.com/office/drawing/2014/main" id="{3FE8223A-1F24-B94A-9411-8F4C75A4E700}"/>
              </a:ext>
            </a:extLst>
          </p:cNvPr>
          <p:cNvSpPr txBox="1"/>
          <p:nvPr/>
        </p:nvSpPr>
        <p:spPr>
          <a:xfrm>
            <a:off x="3741990" y="246711"/>
            <a:ext cx="4708020"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Meet</a:t>
            </a:r>
            <a:r>
              <a:rPr kumimoji="0" lang="en-US" sz="36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3600" b="0" i="0" u="none" strike="noStrike" kern="1200" cap="none" spc="0" normalizeH="0" baseline="0" noProof="0" dirty="0" err="1">
                <a:ln>
                  <a:noFill/>
                </a:ln>
                <a:solidFill>
                  <a:prstClr val="white"/>
                </a:solidFill>
                <a:effectLst/>
                <a:uLnTx/>
                <a:uFillTx/>
                <a:latin typeface="Trebuchet MS" panose="020B0603020202020204"/>
                <a:ea typeface="+mn-ea"/>
                <a:cs typeface="+mn-cs"/>
              </a:rPr>
              <a:t>microBIOMETER</a:t>
            </a: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 name="Rectangle 7">
            <a:extLst>
              <a:ext uri="{FF2B5EF4-FFF2-40B4-BE49-F238E27FC236}">
                <a16:creationId xmlns:a16="http://schemas.microsoft.com/office/drawing/2014/main" id="{11F86355-9B35-434E-A452-CA6F08AE15EB}"/>
              </a:ext>
            </a:extLst>
          </p:cNvPr>
          <p:cNvSpPr/>
          <p:nvPr/>
        </p:nvSpPr>
        <p:spPr>
          <a:xfrm>
            <a:off x="289236" y="1670642"/>
            <a:ext cx="2298173"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Fast: 20-minute test completed using self contained Kit.  </a:t>
            </a:r>
          </a:p>
        </p:txBody>
      </p:sp>
      <p:sp>
        <p:nvSpPr>
          <p:cNvPr id="11" name="Rectangle 10">
            <a:extLst>
              <a:ext uri="{FF2B5EF4-FFF2-40B4-BE49-F238E27FC236}">
                <a16:creationId xmlns:a16="http://schemas.microsoft.com/office/drawing/2014/main" id="{8700EE6A-3BBC-004C-BD67-93E081FA7F50}"/>
              </a:ext>
            </a:extLst>
          </p:cNvPr>
          <p:cNvSpPr/>
          <p:nvPr/>
        </p:nvSpPr>
        <p:spPr>
          <a:xfrm>
            <a:off x="8352377" y="4535973"/>
            <a:ext cx="2452872" cy="1015663"/>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Cost effective- allows for systems testing and analysis</a:t>
            </a:r>
          </a:p>
        </p:txBody>
      </p:sp>
      <p:sp>
        <p:nvSpPr>
          <p:cNvPr id="12" name="Rectangle 11">
            <a:extLst>
              <a:ext uri="{FF2B5EF4-FFF2-40B4-BE49-F238E27FC236}">
                <a16:creationId xmlns:a16="http://schemas.microsoft.com/office/drawing/2014/main" id="{6D2A0665-CA14-E646-AFE9-1923B1F98F26}"/>
              </a:ext>
            </a:extLst>
          </p:cNvPr>
          <p:cNvSpPr/>
          <p:nvPr/>
        </p:nvSpPr>
        <p:spPr>
          <a:xfrm>
            <a:off x="8450010" y="1875495"/>
            <a:ext cx="2926080" cy="1015663"/>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Read by cell phone App and stored in cloud for analysis</a:t>
            </a:r>
          </a:p>
        </p:txBody>
      </p:sp>
      <p:sp>
        <p:nvSpPr>
          <p:cNvPr id="22" name="Rectangle 21">
            <a:extLst>
              <a:ext uri="{FF2B5EF4-FFF2-40B4-BE49-F238E27FC236}">
                <a16:creationId xmlns:a16="http://schemas.microsoft.com/office/drawing/2014/main" id="{945E1C65-E9E2-724F-BC3D-694A1219ED1B}"/>
              </a:ext>
            </a:extLst>
          </p:cNvPr>
          <p:cNvSpPr/>
          <p:nvPr/>
        </p:nvSpPr>
        <p:spPr>
          <a:xfrm>
            <a:off x="160180" y="3944120"/>
            <a:ext cx="2567366"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No Lab needed: Field portable with no coverage needed</a:t>
            </a:r>
          </a:p>
        </p:txBody>
      </p:sp>
      <p:sp>
        <p:nvSpPr>
          <p:cNvPr id="57" name="Oval 56">
            <a:extLst>
              <a:ext uri="{FF2B5EF4-FFF2-40B4-BE49-F238E27FC236}">
                <a16:creationId xmlns:a16="http://schemas.microsoft.com/office/drawing/2014/main" id="{9681F347-04E9-C041-AF7D-3FBC416C1CFC}"/>
              </a:ext>
            </a:extLst>
          </p:cNvPr>
          <p:cNvSpPr>
            <a:spLocks noChangeAspect="1"/>
          </p:cNvSpPr>
          <p:nvPr/>
        </p:nvSpPr>
        <p:spPr>
          <a:xfrm>
            <a:off x="10340052" y="5845694"/>
            <a:ext cx="5456290" cy="5456290"/>
          </a:xfrm>
          <a:prstGeom prst="ellipse">
            <a:avLst/>
          </a:prstGeom>
          <a:solidFill>
            <a:schemeClr val="bg1"/>
          </a:solidFill>
          <a:ln>
            <a:solidFill>
              <a:srgbClr val="71A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843855FA-FB1E-A748-B728-F3BEC3171208}"/>
              </a:ext>
            </a:extLst>
          </p:cNvPr>
          <p:cNvSpPr txBox="1"/>
          <p:nvPr/>
        </p:nvSpPr>
        <p:spPr>
          <a:xfrm>
            <a:off x="11215868" y="2013995"/>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0" name="Picture 9" descr="A picture containing text, items, case, different&#10;&#10;Description automatically generated">
            <a:extLst>
              <a:ext uri="{FF2B5EF4-FFF2-40B4-BE49-F238E27FC236}">
                <a16:creationId xmlns:a16="http://schemas.microsoft.com/office/drawing/2014/main" id="{F594A3FC-285F-9EFE-D925-548661D73C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3292880" y="1587985"/>
            <a:ext cx="5269480" cy="3952110"/>
          </a:xfrm>
          <a:prstGeom prst="rect">
            <a:avLst/>
          </a:prstGeom>
        </p:spPr>
      </p:pic>
    </p:spTree>
    <p:extLst>
      <p:ext uri="{BB962C8B-B14F-4D97-AF65-F5344CB8AC3E}">
        <p14:creationId xmlns:p14="http://schemas.microsoft.com/office/powerpoint/2010/main" val="183750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4137A72-1F17-4821-AC62-A557B3ADDEAC}"/>
              </a:ext>
            </a:extLst>
          </p:cNvPr>
          <p:cNvSpPr>
            <a:spLocks noGrp="1"/>
          </p:cNvSpPr>
          <p:nvPr>
            <p:ph type="title"/>
          </p:nvPr>
        </p:nvSpPr>
        <p:spPr>
          <a:xfrm>
            <a:off x="4690808" y="1060174"/>
            <a:ext cx="5677683" cy="5003001"/>
          </a:xfrm>
        </p:spPr>
        <p:txBody>
          <a:bodyPr vert="horz" lIns="91440" tIns="45720" rIns="91440" bIns="45720" rtlCol="0" anchor="b">
            <a:normAutofit/>
          </a:bodyPr>
          <a:lstStyle/>
          <a:p>
            <a:pPr algn="ctr">
              <a:lnSpc>
                <a:spcPct val="90000"/>
              </a:lnSpc>
            </a:pPr>
            <a:r>
              <a:rPr lang="en-US" kern="1200" dirty="0">
                <a:solidFill>
                  <a:schemeClr val="accent1"/>
                </a:solidFill>
                <a:latin typeface="+mj-lt"/>
                <a:ea typeface="+mj-ea"/>
                <a:cs typeface="+mj-cs"/>
              </a:rPr>
              <a:t>microBIOMETER®</a:t>
            </a:r>
            <a:br>
              <a:rPr lang="en-US" kern="1200" dirty="0">
                <a:solidFill>
                  <a:schemeClr val="accent1"/>
                </a:solidFill>
                <a:latin typeface="+mj-lt"/>
                <a:ea typeface="+mj-ea"/>
                <a:cs typeface="+mj-cs"/>
              </a:rPr>
            </a:br>
            <a:r>
              <a:rPr lang="en-US" sz="2700" kern="1200" dirty="0">
                <a:solidFill>
                  <a:schemeClr val="accent1"/>
                </a:solidFill>
                <a:latin typeface="+mj-lt"/>
                <a:ea typeface="+mj-ea"/>
                <a:cs typeface="+mj-cs"/>
              </a:rPr>
              <a:t>Soil Health in the Palm of your Hand</a:t>
            </a:r>
            <a:br>
              <a:rPr lang="en-US" kern="1200" dirty="0">
                <a:solidFill>
                  <a:schemeClr val="accent1"/>
                </a:solidFill>
                <a:latin typeface="+mj-lt"/>
                <a:ea typeface="+mj-ea"/>
                <a:cs typeface="+mj-cs"/>
              </a:rPr>
            </a:b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Info@microBIOMETER.com</a:t>
            </a:r>
            <a:br>
              <a:rPr lang="en-US" kern="1200" dirty="0">
                <a:solidFill>
                  <a:schemeClr val="accent1"/>
                </a:solidFill>
                <a:latin typeface="+mj-lt"/>
                <a:ea typeface="+mj-ea"/>
                <a:cs typeface="+mj-cs"/>
              </a:rPr>
            </a:br>
            <a:br>
              <a:rPr lang="en-US" kern="1200" dirty="0">
                <a:solidFill>
                  <a:schemeClr val="accent1"/>
                </a:solidFill>
                <a:latin typeface="+mj-lt"/>
                <a:ea typeface="+mj-ea"/>
                <a:cs typeface="+mj-cs"/>
              </a:rPr>
            </a:br>
            <a:r>
              <a:rPr lang="en-US" kern="1200" dirty="0">
                <a:solidFill>
                  <a:schemeClr val="accent1"/>
                </a:solidFill>
                <a:latin typeface="+mj-lt"/>
                <a:ea typeface="+mj-ea"/>
                <a:cs typeface="+mj-cs"/>
                <a:hlinkClick r:id="rId2"/>
              </a:rPr>
              <a:t>www.microbiometer.com</a:t>
            </a:r>
            <a:br>
              <a:rPr lang="en-US" kern="1200" dirty="0">
                <a:solidFill>
                  <a:schemeClr val="accent1"/>
                </a:solidFill>
                <a:latin typeface="+mj-lt"/>
                <a:ea typeface="+mj-ea"/>
                <a:cs typeface="+mj-cs"/>
              </a:rPr>
            </a:br>
            <a:br>
              <a:rPr lang="en-US" kern="1200" dirty="0">
                <a:solidFill>
                  <a:schemeClr val="accent1"/>
                </a:solidFill>
                <a:latin typeface="+mj-lt"/>
                <a:ea typeface="+mj-ea"/>
                <a:cs typeface="+mj-cs"/>
              </a:rPr>
            </a:br>
            <a:endParaRPr lang="en-US" kern="1200" dirty="0">
              <a:solidFill>
                <a:schemeClr val="accent1"/>
              </a:solidFill>
              <a:latin typeface="+mj-lt"/>
              <a:ea typeface="+mj-ea"/>
              <a:cs typeface="+mj-cs"/>
            </a:endParaRP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shape&#10;&#10;Description automatically generated">
            <a:extLst>
              <a:ext uri="{FF2B5EF4-FFF2-40B4-BE49-F238E27FC236}">
                <a16:creationId xmlns:a16="http://schemas.microsoft.com/office/drawing/2014/main" id="{2A157783-95A9-468D-8677-8252E772F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04" y="1931415"/>
            <a:ext cx="3765692" cy="3003140"/>
          </a:xfrm>
          <a:prstGeom prst="rect">
            <a:avLst/>
          </a:prstGeom>
        </p:spPr>
      </p:pic>
    </p:spTree>
    <p:extLst>
      <p:ext uri="{BB962C8B-B14F-4D97-AF65-F5344CB8AC3E}">
        <p14:creationId xmlns:p14="http://schemas.microsoft.com/office/powerpoint/2010/main" val="226127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F565-9110-4079-9D6E-2E5731273866}"/>
              </a:ext>
            </a:extLst>
          </p:cNvPr>
          <p:cNvSpPr>
            <a:spLocks noGrp="1"/>
          </p:cNvSpPr>
          <p:nvPr>
            <p:ph type="title"/>
          </p:nvPr>
        </p:nvSpPr>
        <p:spPr>
          <a:xfrm>
            <a:off x="677334" y="609600"/>
            <a:ext cx="9049762" cy="1550504"/>
          </a:xfrm>
        </p:spPr>
        <p:txBody>
          <a:bodyPr>
            <a:normAutofit fontScale="90000"/>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Chemicals and pesticides replace the microbes that provide the plant with nutrients and immune functions.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Plant health: feedback effect of root exudates-rhizobiome interactions |  SpringerLink">
            <a:extLst>
              <a:ext uri="{FF2B5EF4-FFF2-40B4-BE49-F238E27FC236}">
                <a16:creationId xmlns:a16="http://schemas.microsoft.com/office/drawing/2014/main" id="{E0A94988-C070-43C3-963B-D48C9B3DA3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36569" y="2064471"/>
            <a:ext cx="7871382" cy="461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26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B1EA-260D-4111-BE5B-75024B7B9961}"/>
              </a:ext>
            </a:extLst>
          </p:cNvPr>
          <p:cNvSpPr>
            <a:spLocks noGrp="1"/>
          </p:cNvSpPr>
          <p:nvPr>
            <p:ph type="title"/>
          </p:nvPr>
        </p:nvSpPr>
        <p:spPr/>
        <p:txBody>
          <a:bodyPr>
            <a:normAutofit/>
          </a:bodyPr>
          <a:lstStyle/>
          <a:p>
            <a:pPr lvl="1"/>
            <a:r>
              <a:rPr lang="en-US" sz="2800" dirty="0"/>
              <a:t>A healthy soil is deeply on the microbial community for:</a:t>
            </a:r>
          </a:p>
        </p:txBody>
      </p:sp>
      <p:sp>
        <p:nvSpPr>
          <p:cNvPr id="3" name="Content Placeholder 2">
            <a:extLst>
              <a:ext uri="{FF2B5EF4-FFF2-40B4-BE49-F238E27FC236}">
                <a16:creationId xmlns:a16="http://schemas.microsoft.com/office/drawing/2014/main" id="{40E5046D-AE7A-4E5B-B743-6C86C2353200}"/>
              </a:ext>
            </a:extLst>
          </p:cNvPr>
          <p:cNvSpPr>
            <a:spLocks noGrp="1"/>
          </p:cNvSpPr>
          <p:nvPr>
            <p:ph idx="1"/>
          </p:nvPr>
        </p:nvSpPr>
        <p:spPr/>
        <p:txBody>
          <a:bodyPr/>
          <a:lstStyle/>
          <a:p>
            <a:pPr lvl="2"/>
            <a:r>
              <a:rPr lang="en-US" sz="2000" dirty="0"/>
              <a:t>Immunity to pathogens</a:t>
            </a:r>
          </a:p>
          <a:p>
            <a:pPr lvl="2"/>
            <a:r>
              <a:rPr lang="en-US" sz="2000" dirty="0"/>
              <a:t>Plant required minerals and nutrients</a:t>
            </a:r>
          </a:p>
          <a:p>
            <a:pPr lvl="2"/>
            <a:r>
              <a:rPr lang="en-US" sz="2000" dirty="0"/>
              <a:t>Digestion of litter</a:t>
            </a:r>
          </a:p>
          <a:p>
            <a:pPr lvl="2"/>
            <a:r>
              <a:rPr lang="en-US" sz="2000" dirty="0"/>
              <a:t>Information about soil conditions that allows the plant to adapt </a:t>
            </a:r>
          </a:p>
          <a:p>
            <a:pPr lvl="2"/>
            <a:r>
              <a:rPr lang="en-US" sz="2000" dirty="0"/>
              <a:t>Creating soil structure--  allowing water holding capacity to almost double </a:t>
            </a:r>
          </a:p>
          <a:p>
            <a:pPr lvl="2"/>
            <a:r>
              <a:rPr lang="en-US" sz="2000" dirty="0"/>
              <a:t>Protection from erosion by increasing soil structure</a:t>
            </a:r>
          </a:p>
          <a:p>
            <a:pPr lvl="2"/>
            <a:r>
              <a:rPr lang="en-US" sz="2000" dirty="0"/>
              <a:t>Sequestering carbon in the dead and alive microbial biomass</a:t>
            </a:r>
          </a:p>
          <a:p>
            <a:pPr lvl="2"/>
            <a:endParaRPr lang="en-US" dirty="0"/>
          </a:p>
        </p:txBody>
      </p:sp>
    </p:spTree>
    <p:extLst>
      <p:ext uri="{BB962C8B-B14F-4D97-AF65-F5344CB8AC3E}">
        <p14:creationId xmlns:p14="http://schemas.microsoft.com/office/powerpoint/2010/main" val="86252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2B20-2392-4CFA-8CA8-ABE016397813}"/>
              </a:ext>
            </a:extLst>
          </p:cNvPr>
          <p:cNvSpPr>
            <a:spLocks noGrp="1"/>
          </p:cNvSpPr>
          <p:nvPr>
            <p:ph type="title"/>
          </p:nvPr>
        </p:nvSpPr>
        <p:spPr>
          <a:xfrm>
            <a:off x="648929" y="629266"/>
            <a:ext cx="3505495" cy="1622321"/>
          </a:xfrm>
        </p:spPr>
        <p:txBody>
          <a:bodyPr vert="horz" lIns="91440" tIns="45720" rIns="91440" bIns="45720" rtlCol="0" anchor="ctr">
            <a:normAutofit fontScale="90000"/>
          </a:bodyPr>
          <a:lstStyle/>
          <a:p>
            <a:r>
              <a:rPr lang="en-US" sz="2400" b="1" kern="1200" dirty="0">
                <a:solidFill>
                  <a:schemeClr val="tx1"/>
                </a:solidFill>
                <a:latin typeface="+mj-lt"/>
                <a:ea typeface="+mj-ea"/>
                <a:cs typeface="+mj-cs"/>
              </a:rPr>
              <a:t>Supplying plant nutrients by chemicals stunts the development of healthy roots</a:t>
            </a:r>
          </a:p>
        </p:txBody>
      </p:sp>
      <p:sp>
        <p:nvSpPr>
          <p:cNvPr id="3" name="Content Placeholder 2">
            <a:extLst>
              <a:ext uri="{FF2B5EF4-FFF2-40B4-BE49-F238E27FC236}">
                <a16:creationId xmlns:a16="http://schemas.microsoft.com/office/drawing/2014/main" id="{C6A87419-7932-411D-82A5-F53903D4DEAA}"/>
              </a:ext>
            </a:extLst>
          </p:cNvPr>
          <p:cNvSpPr>
            <a:spLocks noGrp="1"/>
          </p:cNvSpPr>
          <p:nvPr>
            <p:ph sz="half" idx="1"/>
          </p:nvPr>
        </p:nvSpPr>
        <p:spPr>
          <a:xfrm>
            <a:off x="648930" y="2438400"/>
            <a:ext cx="4625435" cy="4280452"/>
          </a:xfrm>
        </p:spPr>
        <p:txBody>
          <a:bodyPr vert="horz" lIns="91440" tIns="45720" rIns="91440" bIns="45720" rtlCol="0">
            <a:normAutofit/>
          </a:bodyPr>
          <a:lstStyle/>
          <a:p>
            <a:r>
              <a:rPr lang="en-US" dirty="0">
                <a:effectLst/>
              </a:rPr>
              <a:t>When directly feed nutrients with chemical inputs the plant does not adequately nurture microbes because </a:t>
            </a:r>
            <a:r>
              <a:rPr lang="en-US" dirty="0"/>
              <a:t>it has the nutrients it needs </a:t>
            </a:r>
          </a:p>
          <a:p>
            <a:r>
              <a:rPr lang="en-US" dirty="0"/>
              <a:t>I</a:t>
            </a:r>
            <a:r>
              <a:rPr lang="en-US" dirty="0">
                <a:effectLst/>
              </a:rPr>
              <a:t>f the plant does not need nitrogen  from the microbes it does not deliver the amino acids that </a:t>
            </a:r>
            <a:r>
              <a:rPr lang="en-US" dirty="0"/>
              <a:t>those microbes need to survive.</a:t>
            </a:r>
          </a:p>
          <a:p>
            <a:r>
              <a:rPr lang="en-US" dirty="0"/>
              <a:t>The microbial population in those environments is much lower and quite different from that in a healthy microbial rich system.</a:t>
            </a:r>
          </a:p>
        </p:txBody>
      </p:sp>
      <p:pic>
        <p:nvPicPr>
          <p:cNvPr id="5" name="Picture 2" descr="Changes in roots system architecture">
            <a:extLst>
              <a:ext uri="{FF2B5EF4-FFF2-40B4-BE49-F238E27FC236}">
                <a16:creationId xmlns:a16="http://schemas.microsoft.com/office/drawing/2014/main" id="{E83160AC-23B0-4634-BA53-49AFFF44E89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05862" y="1722783"/>
            <a:ext cx="6019331" cy="457418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77BA5F-75F9-46D5-8660-0801417F9FD2}"/>
              </a:ext>
            </a:extLst>
          </p:cNvPr>
          <p:cNvSpPr txBox="1"/>
          <p:nvPr/>
        </p:nvSpPr>
        <p:spPr>
          <a:xfrm>
            <a:off x="4598504" y="629266"/>
            <a:ext cx="6826689" cy="1292662"/>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Times New Roman" panose="02020603050405020304" pitchFamily="18" charset="0"/>
              </a:rPr>
              <a:t>Excessive use of chemical</a:t>
            </a:r>
            <a:r>
              <a:rPr lang="en-US" sz="2000" dirty="0">
                <a:effectLst/>
                <a:latin typeface="Calibri" panose="020F0502020204030204" pitchFamily="34" charset="0"/>
                <a:ea typeface="Calibri" panose="020F0502020204030204" pitchFamily="34" charset="0"/>
                <a:cs typeface="Times New Roman" panose="02020603050405020304" pitchFamily="18" charset="0"/>
              </a:rPr>
              <a:t> fertilizers and pesticides decimate the population of microbes that would supply and deliver nutrients and protect the plant from drought and disease </a:t>
            </a:r>
          </a:p>
          <a:p>
            <a:pPr algn="ctr"/>
            <a:r>
              <a:rPr lang="en-US" b="1" i="0" u="sng" dirty="0">
                <a:solidFill>
                  <a:srgbClr val="333333"/>
                </a:solidFill>
                <a:effectLst/>
                <a:latin typeface="Lucida Grande"/>
                <a:hlinkClick r:id="rId3"/>
              </a:rPr>
              <a:t> </a:t>
            </a:r>
            <a:r>
              <a:rPr lang="en-US" sz="800" b="1" i="0" u="sng" dirty="0">
                <a:solidFill>
                  <a:srgbClr val="333333"/>
                </a:solidFill>
                <a:effectLst/>
                <a:latin typeface="Lucida Grande"/>
                <a:hlinkClick r:id="rId3"/>
              </a:rPr>
              <a:t>Nature Education</a:t>
            </a:r>
            <a:r>
              <a:rPr lang="en-US" sz="800" b="0" i="0" dirty="0">
                <a:solidFill>
                  <a:srgbClr val="333333"/>
                </a:solidFill>
                <a:effectLst/>
                <a:latin typeface="Lucida Grande"/>
              </a:rPr>
              <a:t> Hodge, A. The plastic plant: root responses to heterogeneous supplies of nutrients. </a:t>
            </a:r>
            <a:r>
              <a:rPr lang="en-US" sz="800" b="0" i="1" dirty="0">
                <a:solidFill>
                  <a:srgbClr val="333333"/>
                </a:solidFill>
                <a:effectLst/>
                <a:latin typeface="Lucida Grande"/>
              </a:rPr>
              <a:t>New Phytol</a:t>
            </a:r>
            <a:r>
              <a:rPr lang="en-US" sz="800" b="0" i="0" dirty="0">
                <a:solidFill>
                  <a:srgbClr val="333333"/>
                </a:solidFill>
                <a:effectLst/>
                <a:latin typeface="Lucida Grande"/>
              </a:rPr>
              <a:t> </a:t>
            </a:r>
            <a:r>
              <a:rPr lang="en-US" sz="800" b="1" i="0" dirty="0">
                <a:solidFill>
                  <a:srgbClr val="333333"/>
                </a:solidFill>
                <a:effectLst/>
                <a:latin typeface="Lucida Grande"/>
              </a:rPr>
              <a:t>162</a:t>
            </a:r>
            <a:r>
              <a:rPr lang="en-US" sz="800" b="0" i="0" dirty="0">
                <a:solidFill>
                  <a:srgbClr val="333333"/>
                </a:solidFill>
                <a:effectLst/>
                <a:latin typeface="Lucida Grande"/>
              </a:rPr>
              <a:t>,</a:t>
            </a:r>
            <a:endParaRPr lang="en-US" sz="800" b="1" dirty="0"/>
          </a:p>
        </p:txBody>
      </p:sp>
    </p:spTree>
    <p:extLst>
      <p:ext uri="{BB962C8B-B14F-4D97-AF65-F5344CB8AC3E}">
        <p14:creationId xmlns:p14="http://schemas.microsoft.com/office/powerpoint/2010/main" val="182823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E5BA-E989-46FB-B8E0-19E2D6E94DCD}"/>
              </a:ext>
            </a:extLst>
          </p:cNvPr>
          <p:cNvSpPr>
            <a:spLocks noGrp="1"/>
          </p:cNvSpPr>
          <p:nvPr>
            <p:ph type="title"/>
          </p:nvPr>
        </p:nvSpPr>
        <p:spPr>
          <a:xfrm>
            <a:off x="677334" y="609599"/>
            <a:ext cx="9354562" cy="1551383"/>
          </a:xfrm>
        </p:spPr>
        <p:txBody>
          <a:bodyPr>
            <a:normAutofit fontScale="90000"/>
          </a:bodyPr>
          <a:lstStyle/>
          <a:p>
            <a:r>
              <a:rPr lang="en-US" sz="2800" dirty="0"/>
              <a:t>Interdependent populations: MB is so interdependent because bacteria have about 1/1000 </a:t>
            </a:r>
            <a:r>
              <a:rPr lang="en-US" sz="2800" dirty="0" err="1"/>
              <a:t>th</a:t>
            </a:r>
            <a:r>
              <a:rPr lang="en-US" sz="2800" dirty="0"/>
              <a:t> DNA that we have</a:t>
            </a:r>
            <a:br>
              <a:rPr lang="en-US" sz="2800" dirty="0"/>
            </a:br>
            <a:br>
              <a:rPr lang="en-US" sz="2800" dirty="0"/>
            </a:br>
            <a:r>
              <a:rPr lang="en-US" sz="2800" dirty="0"/>
              <a:t>Bacteria A can’t grow till bacteria B has broken down cellulose and released its favorite sugar. Bacteria A now produces a vitamin that helps bacteria C etc. </a:t>
            </a:r>
          </a:p>
        </p:txBody>
      </p:sp>
      <p:sp>
        <p:nvSpPr>
          <p:cNvPr id="15" name="Text Placeholder 14">
            <a:extLst>
              <a:ext uri="{FF2B5EF4-FFF2-40B4-BE49-F238E27FC236}">
                <a16:creationId xmlns:a16="http://schemas.microsoft.com/office/drawing/2014/main" id="{528DBB68-B281-4266-919A-9BFC783F8374}"/>
              </a:ext>
            </a:extLst>
          </p:cNvPr>
          <p:cNvSpPr>
            <a:spLocks noGrp="1"/>
          </p:cNvSpPr>
          <p:nvPr>
            <p:ph type="body" idx="1"/>
          </p:nvPr>
        </p:nvSpPr>
        <p:spPr>
          <a:xfrm>
            <a:off x="675743" y="2838033"/>
            <a:ext cx="4185623" cy="576262"/>
          </a:xfrm>
        </p:spPr>
        <p:txBody>
          <a:bodyPr>
            <a:normAutofit fontScale="25000" lnSpcReduction="20000"/>
          </a:bodyPr>
          <a:lstStyle/>
          <a:p>
            <a:r>
              <a:rPr lang="en-US" sz="7200" dirty="0"/>
              <a:t>This is how the plate on the right would look 24 hours after inoculation</a:t>
            </a:r>
            <a:r>
              <a:rPr lang="en-US" dirty="0"/>
              <a:t>.</a:t>
            </a:r>
          </a:p>
        </p:txBody>
      </p:sp>
      <p:pic>
        <p:nvPicPr>
          <p:cNvPr id="14" name="Content Placeholder 13">
            <a:extLst>
              <a:ext uri="{FF2B5EF4-FFF2-40B4-BE49-F238E27FC236}">
                <a16:creationId xmlns:a16="http://schemas.microsoft.com/office/drawing/2014/main" id="{B9242C9C-DC68-4465-BA86-9C86504B3BDF}"/>
              </a:ext>
            </a:extLst>
          </p:cNvPr>
          <p:cNvPicPr>
            <a:picLocks noGrp="1" noChangeAspect="1"/>
          </p:cNvPicPr>
          <p:nvPr>
            <p:ph sz="half" idx="2"/>
          </p:nvPr>
        </p:nvPicPr>
        <p:blipFill>
          <a:blip r:embed="rId2"/>
          <a:stretch>
            <a:fillRect/>
          </a:stretch>
        </p:blipFill>
        <p:spPr bwMode="auto">
          <a:xfrm>
            <a:off x="1339606" y="3753967"/>
            <a:ext cx="2857899" cy="27816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5">
            <a:extLst>
              <a:ext uri="{FF2B5EF4-FFF2-40B4-BE49-F238E27FC236}">
                <a16:creationId xmlns:a16="http://schemas.microsoft.com/office/drawing/2014/main" id="{33D5D04C-5CF5-4D06-AD8A-B0FE74DD6C28}"/>
              </a:ext>
            </a:extLst>
          </p:cNvPr>
          <p:cNvSpPr>
            <a:spLocks noGrp="1"/>
          </p:cNvSpPr>
          <p:nvPr>
            <p:ph type="body" sz="quarter" idx="3"/>
          </p:nvPr>
        </p:nvSpPr>
        <p:spPr>
          <a:xfrm>
            <a:off x="5823604" y="2766652"/>
            <a:ext cx="4185618" cy="1096617"/>
          </a:xfrm>
        </p:spPr>
        <p:txBody>
          <a:bodyPr>
            <a:normAutofit fontScale="25000" lnSpcReduction="20000"/>
          </a:bodyPr>
          <a:lstStyle/>
          <a:p>
            <a:endParaRPr lang="en-US" sz="4800" dirty="0"/>
          </a:p>
          <a:p>
            <a:r>
              <a:rPr lang="en-US" sz="8000" dirty="0"/>
              <a:t>This is the plate surface 2 months later. Differ colonies have slowly emerged</a:t>
            </a:r>
            <a:r>
              <a:rPr lang="en-US" sz="4800" dirty="0"/>
              <a:t>.  </a:t>
            </a:r>
          </a:p>
          <a:p>
            <a:endParaRPr lang="en-US" dirty="0"/>
          </a:p>
        </p:txBody>
      </p:sp>
      <p:pic>
        <p:nvPicPr>
          <p:cNvPr id="9" name="Content Placeholder 8">
            <a:extLst>
              <a:ext uri="{FF2B5EF4-FFF2-40B4-BE49-F238E27FC236}">
                <a16:creationId xmlns:a16="http://schemas.microsoft.com/office/drawing/2014/main" id="{689FB228-93A7-4639-9C7D-2BDA79D8A69B}"/>
              </a:ext>
            </a:extLst>
          </p:cNvPr>
          <p:cNvPicPr>
            <a:picLocks noGrp="1" noChangeAspect="1"/>
          </p:cNvPicPr>
          <p:nvPr>
            <p:ph sz="quarter" idx="4"/>
          </p:nvPr>
        </p:nvPicPr>
        <p:blipFill>
          <a:blip r:embed="rId3"/>
          <a:stretch>
            <a:fillRect/>
          </a:stretch>
        </p:blipFill>
        <p:spPr>
          <a:xfrm>
            <a:off x="6216823" y="4091348"/>
            <a:ext cx="1981477" cy="1762371"/>
          </a:xfrm>
        </p:spPr>
      </p:pic>
    </p:spTree>
    <p:extLst>
      <p:ext uri="{BB962C8B-B14F-4D97-AF65-F5344CB8AC3E}">
        <p14:creationId xmlns:p14="http://schemas.microsoft.com/office/powerpoint/2010/main" val="211127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3B67-8FA5-4617-8155-FE8FA5E57DBF}"/>
              </a:ext>
            </a:extLst>
          </p:cNvPr>
          <p:cNvSpPr>
            <a:spLocks noGrp="1"/>
          </p:cNvSpPr>
          <p:nvPr>
            <p:ph type="title"/>
          </p:nvPr>
        </p:nvSpPr>
        <p:spPr/>
        <p:txBody>
          <a:bodyPr>
            <a:normAutofit/>
          </a:bodyPr>
          <a:lstStyle/>
          <a:p>
            <a:r>
              <a:rPr lang="en-US" dirty="0"/>
              <a:t>How do microbes build soil structure</a:t>
            </a:r>
          </a:p>
        </p:txBody>
      </p:sp>
      <p:sp>
        <p:nvSpPr>
          <p:cNvPr id="4" name="Content Placeholder 3">
            <a:extLst>
              <a:ext uri="{FF2B5EF4-FFF2-40B4-BE49-F238E27FC236}">
                <a16:creationId xmlns:a16="http://schemas.microsoft.com/office/drawing/2014/main" id="{D5AF4767-0602-421A-962E-58590D03BD2D}"/>
              </a:ext>
            </a:extLst>
          </p:cNvPr>
          <p:cNvSpPr>
            <a:spLocks noGrp="1"/>
          </p:cNvSpPr>
          <p:nvPr>
            <p:ph sz="half" idx="1"/>
          </p:nvPr>
        </p:nvSpPr>
        <p:spPr>
          <a:xfrm>
            <a:off x="318052" y="1825625"/>
            <a:ext cx="3806476" cy="4351338"/>
          </a:xfrm>
        </p:spPr>
        <p:txBody>
          <a:bodyPr>
            <a:normAutofit/>
          </a:bodyPr>
          <a:lstStyle/>
          <a:p>
            <a:r>
              <a:rPr lang="en-US" sz="2000" dirty="0"/>
              <a:t>Microbes attach themselves to soil particles by secreting sticky substances called EPS (extracellular polymeric substance.)</a:t>
            </a:r>
          </a:p>
          <a:p>
            <a:endParaRPr lang="en-US" sz="2000" dirty="0"/>
          </a:p>
          <a:p>
            <a:r>
              <a:rPr lang="en-US" sz="2000" dirty="0"/>
              <a:t>When microbe dies the sticky substance remains creating soil aggregates and soil carbon</a:t>
            </a:r>
            <a:br>
              <a:rPr lang="en-US" sz="2000" dirty="0"/>
            </a:br>
            <a:endParaRPr lang="en-US" sz="2000" dirty="0"/>
          </a:p>
        </p:txBody>
      </p:sp>
      <p:pic>
        <p:nvPicPr>
          <p:cNvPr id="3074" name="Picture 2" descr="Farm Soil Bacteria Sample Under Stock Footage Video (100% Royalty-free)  4027030 | Shutterstock">
            <a:extLst>
              <a:ext uri="{FF2B5EF4-FFF2-40B4-BE49-F238E27FC236}">
                <a16:creationId xmlns:a16="http://schemas.microsoft.com/office/drawing/2014/main" id="{7BA07BE6-3E3A-4CBB-83E0-8661F7FCF1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124528" y="1825625"/>
            <a:ext cx="7229272" cy="408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6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6576-84D9-429F-B70B-F425E81BCA56}"/>
              </a:ext>
            </a:extLst>
          </p:cNvPr>
          <p:cNvSpPr>
            <a:spLocks noGrp="1"/>
          </p:cNvSpPr>
          <p:nvPr>
            <p:ph type="title"/>
          </p:nvPr>
        </p:nvSpPr>
        <p:spPr>
          <a:xfrm>
            <a:off x="399037" y="322471"/>
            <a:ext cx="10918319" cy="1320800"/>
          </a:xfrm>
        </p:spPr>
        <p:txBody>
          <a:bodyPr>
            <a:norm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a:t>
            </a:r>
            <a:r>
              <a:rPr lang="en-US" sz="3600" dirty="0">
                <a:effectLst/>
                <a:latin typeface="Calibri" panose="020F0502020204030204" pitchFamily="34" charset="0"/>
                <a:ea typeface="Calibri" panose="020F0502020204030204" pitchFamily="34" charset="0"/>
                <a:cs typeface="Times New Roman" panose="02020603050405020304" pitchFamily="18" charset="0"/>
              </a:rPr>
              <a:t>oil </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sz="3600" dirty="0">
                <a:effectLst/>
                <a:latin typeface="Calibri" panose="020F0502020204030204" pitchFamily="34" charset="0"/>
                <a:ea typeface="Calibri" panose="020F0502020204030204" pitchFamily="34" charset="0"/>
                <a:cs typeface="Times New Roman" panose="02020603050405020304" pitchFamily="18" charset="0"/>
              </a:rPr>
              <a:t>ggregate Cycle: microbial homes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2" name="Content Placeholder 11">
            <a:extLst>
              <a:ext uri="{FF2B5EF4-FFF2-40B4-BE49-F238E27FC236}">
                <a16:creationId xmlns:a16="http://schemas.microsoft.com/office/drawing/2014/main" id="{0B502D32-3E38-47E9-AA2B-FC2E0A69ABAA}"/>
              </a:ext>
            </a:extLst>
          </p:cNvPr>
          <p:cNvPicPr>
            <a:picLocks noGrp="1" noChangeAspect="1"/>
          </p:cNvPicPr>
          <p:nvPr>
            <p:ph idx="1"/>
          </p:nvPr>
        </p:nvPicPr>
        <p:blipFill>
          <a:blip r:embed="rId2"/>
          <a:stretch>
            <a:fillRect/>
          </a:stretch>
        </p:blipFill>
        <p:spPr>
          <a:xfrm>
            <a:off x="1036207" y="2278160"/>
            <a:ext cx="10334158" cy="4388897"/>
          </a:xfrm>
        </p:spPr>
      </p:pic>
      <p:sp>
        <p:nvSpPr>
          <p:cNvPr id="9" name="Text Placeholder 8">
            <a:extLst>
              <a:ext uri="{FF2B5EF4-FFF2-40B4-BE49-F238E27FC236}">
                <a16:creationId xmlns:a16="http://schemas.microsoft.com/office/drawing/2014/main" id="{71548B15-BB9B-45B4-841C-7BEBC2E55640}"/>
              </a:ext>
            </a:extLst>
          </p:cNvPr>
          <p:cNvSpPr>
            <a:spLocks noGrp="1"/>
          </p:cNvSpPr>
          <p:nvPr>
            <p:ph type="body" sz="quarter" idx="4294967295"/>
          </p:nvPr>
        </p:nvSpPr>
        <p:spPr>
          <a:xfrm>
            <a:off x="689113" y="1207698"/>
            <a:ext cx="9395791" cy="1177694"/>
          </a:xfrm>
        </p:spPr>
        <p:txBody>
          <a:bodyPr>
            <a:normAutofit/>
          </a:bodyPr>
          <a:lstStyle/>
          <a:p>
            <a:r>
              <a:rPr lang="en-US" sz="1500" dirty="0"/>
              <a:t>Aggregates are formed by small roots and fungi and stabilized by microbial exudates</a:t>
            </a:r>
          </a:p>
          <a:p>
            <a:r>
              <a:rPr lang="en-US" sz="1500" dirty="0"/>
              <a:t>The microbes in aggregates are protected from predators.</a:t>
            </a:r>
            <a:r>
              <a:rPr lang="en-US" sz="1500" b="0" i="0" dirty="0">
                <a:solidFill>
                  <a:srgbClr val="222222"/>
                </a:solidFill>
                <a:effectLst/>
                <a:latin typeface="-apple-system"/>
              </a:rPr>
              <a:t> </a:t>
            </a:r>
          </a:p>
          <a:p>
            <a:r>
              <a:rPr lang="en-US" sz="1500" dirty="0">
                <a:solidFill>
                  <a:srgbClr val="222222"/>
                </a:solidFill>
                <a:latin typeface="-apple-system"/>
              </a:rPr>
              <a:t>Aggregates provide space for oxygen and water to be stored. </a:t>
            </a:r>
            <a:endParaRPr lang="en-US" sz="1500" b="0" i="0" dirty="0">
              <a:solidFill>
                <a:srgbClr val="222222"/>
              </a:solidFill>
              <a:effectLst/>
              <a:latin typeface="-apple-system"/>
            </a:endParaRPr>
          </a:p>
        </p:txBody>
      </p:sp>
      <p:sp>
        <p:nvSpPr>
          <p:cNvPr id="3" name="TextBox 2">
            <a:extLst>
              <a:ext uri="{FF2B5EF4-FFF2-40B4-BE49-F238E27FC236}">
                <a16:creationId xmlns:a16="http://schemas.microsoft.com/office/drawing/2014/main" id="{78F00502-9E55-4B18-8A5D-D045182C2AAB}"/>
              </a:ext>
            </a:extLst>
          </p:cNvPr>
          <p:cNvSpPr txBox="1"/>
          <p:nvPr/>
        </p:nvSpPr>
        <p:spPr>
          <a:xfrm>
            <a:off x="399038" y="5764696"/>
            <a:ext cx="2238145" cy="1107996"/>
          </a:xfrm>
          <a:prstGeom prst="rect">
            <a:avLst/>
          </a:prstGeom>
          <a:noFill/>
        </p:spPr>
        <p:txBody>
          <a:bodyPr wrap="square" rtlCol="0">
            <a:spAutoFit/>
          </a:bodyPr>
          <a:lstStyle/>
          <a:p>
            <a:r>
              <a:rPr lang="en-US" sz="1400" b="0" i="0" dirty="0" err="1">
                <a:solidFill>
                  <a:srgbClr val="222222"/>
                </a:solidFill>
                <a:effectLst/>
                <a:latin typeface="-apple-system"/>
              </a:rPr>
              <a:t>Rillig</a:t>
            </a:r>
            <a:r>
              <a:rPr lang="en-US" sz="1400" b="0" i="0" dirty="0">
                <a:solidFill>
                  <a:srgbClr val="222222"/>
                </a:solidFill>
                <a:effectLst/>
                <a:latin typeface="-apple-system"/>
              </a:rPr>
              <a:t>, M., Muller, L. &amp; Lehmann, A. Soil aggregates as massively concurrent evolutionary incubators</a:t>
            </a:r>
            <a:r>
              <a:rPr lang="en-US" sz="900" b="0" i="0" dirty="0">
                <a:solidFill>
                  <a:srgbClr val="222222"/>
                </a:solidFill>
                <a:effectLst/>
                <a:latin typeface="-apple-system"/>
              </a:rPr>
              <a:t>. </a:t>
            </a:r>
            <a:r>
              <a:rPr lang="en-US" sz="900" b="0" i="1" dirty="0">
                <a:solidFill>
                  <a:srgbClr val="222222"/>
                </a:solidFill>
                <a:effectLst/>
                <a:latin typeface="-apple-system"/>
              </a:rPr>
              <a:t>ISME J</a:t>
            </a:r>
            <a:r>
              <a:rPr lang="en-US" sz="900" b="0" i="0" dirty="0">
                <a:solidFill>
                  <a:srgbClr val="222222"/>
                </a:solidFill>
                <a:effectLst/>
                <a:latin typeface="-apple-system"/>
              </a:rPr>
              <a:t> </a:t>
            </a:r>
            <a:r>
              <a:rPr lang="en-US" sz="900" b="1" i="0" dirty="0">
                <a:solidFill>
                  <a:srgbClr val="222222"/>
                </a:solidFill>
                <a:effectLst/>
                <a:latin typeface="-apple-system"/>
              </a:rPr>
              <a:t>11, </a:t>
            </a:r>
            <a:r>
              <a:rPr lang="en-US" sz="900" b="0" i="0" dirty="0">
                <a:solidFill>
                  <a:srgbClr val="222222"/>
                </a:solidFill>
                <a:effectLst/>
                <a:latin typeface="-apple-system"/>
              </a:rPr>
              <a:t>1943–1948 (2017)</a:t>
            </a:r>
            <a:r>
              <a:rPr lang="en-US" sz="900" dirty="0"/>
              <a:t> </a:t>
            </a:r>
          </a:p>
        </p:txBody>
      </p:sp>
    </p:spTree>
    <p:extLst>
      <p:ext uri="{BB962C8B-B14F-4D97-AF65-F5344CB8AC3E}">
        <p14:creationId xmlns:p14="http://schemas.microsoft.com/office/powerpoint/2010/main" val="213926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9ACC-9F30-4FA2-8E38-316221E90373}"/>
              </a:ext>
            </a:extLst>
          </p:cNvPr>
          <p:cNvSpPr>
            <a:spLocks noGrp="1"/>
          </p:cNvSpPr>
          <p:nvPr>
            <p:ph type="title"/>
          </p:nvPr>
        </p:nvSpPr>
        <p:spPr/>
        <p:txBody>
          <a:bodyPr/>
          <a:lstStyle/>
          <a:p>
            <a:r>
              <a:rPr lang="en-US" dirty="0"/>
              <a:t>Microbial food security: Carbon Stores</a:t>
            </a:r>
          </a:p>
        </p:txBody>
      </p:sp>
      <p:pic>
        <p:nvPicPr>
          <p:cNvPr id="1026" name="Picture 2" descr="Environmental and microbial controls on microbial necromass recycling, an  important precursor for soil carbon stabilization | Communications Earth &amp;  Environment">
            <a:extLst>
              <a:ext uri="{FF2B5EF4-FFF2-40B4-BE49-F238E27FC236}">
                <a16:creationId xmlns:a16="http://schemas.microsoft.com/office/drawing/2014/main" id="{F7F5F050-8404-4EE3-862E-1B10D67120D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74164" y="1484026"/>
            <a:ext cx="3672590"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B087BA4-3713-4FC1-8961-F6BFF2C93EA2}"/>
              </a:ext>
            </a:extLst>
          </p:cNvPr>
          <p:cNvSpPr>
            <a:spLocks noGrp="1"/>
          </p:cNvSpPr>
          <p:nvPr>
            <p:ph sz="half" idx="2"/>
          </p:nvPr>
        </p:nvSpPr>
        <p:spPr>
          <a:xfrm>
            <a:off x="5089969" y="2160589"/>
            <a:ext cx="5339491" cy="3880773"/>
          </a:xfrm>
        </p:spPr>
        <p:txBody>
          <a:bodyPr/>
          <a:lstStyle/>
          <a:p>
            <a:r>
              <a:rPr lang="en-US" sz="2400" dirty="0"/>
              <a:t>Microbes make the SOC from plant material.</a:t>
            </a:r>
          </a:p>
          <a:p>
            <a:r>
              <a:rPr lang="en-US" sz="2400" dirty="0"/>
              <a:t>SOC is broken down plant material:</a:t>
            </a:r>
          </a:p>
          <a:p>
            <a:pPr lvl="1"/>
            <a:r>
              <a:rPr lang="en-US" sz="2000" dirty="0"/>
              <a:t>Soluble : Fresh SOC</a:t>
            </a:r>
          </a:p>
          <a:p>
            <a:pPr lvl="1"/>
            <a:r>
              <a:rPr lang="en-US" sz="2000" dirty="0"/>
              <a:t>Stored: Stable SOC</a:t>
            </a:r>
          </a:p>
          <a:p>
            <a:pPr lvl="2"/>
            <a:r>
              <a:rPr lang="en-US" sz="1800" dirty="0"/>
              <a:t>Necromass, debris from dead microbes </a:t>
            </a:r>
          </a:p>
          <a:p>
            <a:pPr lvl="2"/>
            <a:r>
              <a:rPr lang="en-US" sz="1800" dirty="0"/>
              <a:t>Attached to soil minerals or particles.</a:t>
            </a:r>
          </a:p>
          <a:p>
            <a:pPr lvl="2"/>
            <a:endParaRPr lang="en-US" sz="1800" dirty="0"/>
          </a:p>
          <a:p>
            <a:endParaRPr lang="en-US" dirty="0"/>
          </a:p>
        </p:txBody>
      </p:sp>
    </p:spTree>
    <p:extLst>
      <p:ext uri="{BB962C8B-B14F-4D97-AF65-F5344CB8AC3E}">
        <p14:creationId xmlns:p14="http://schemas.microsoft.com/office/powerpoint/2010/main" val="51160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522A-1EE7-4851-B030-F05534306352}"/>
              </a:ext>
            </a:extLst>
          </p:cNvPr>
          <p:cNvSpPr>
            <a:spLocks noGrp="1"/>
          </p:cNvSpPr>
          <p:nvPr>
            <p:ph type="title"/>
          </p:nvPr>
        </p:nvSpPr>
        <p:spPr>
          <a:xfrm>
            <a:off x="839788" y="365124"/>
            <a:ext cx="9960734" cy="2495549"/>
          </a:xfrm>
        </p:spPr>
        <p:txBody>
          <a:bodyPr>
            <a:noAutofit/>
          </a:bodyPr>
          <a:lstStyle/>
          <a:p>
            <a:r>
              <a:rPr lang="en-US" sz="2800" dirty="0">
                <a:solidFill>
                  <a:schemeClr val="tx1"/>
                </a:solidFill>
                <a:latin typeface="Calibri" panose="020F0502020204030204" pitchFamily="34" charset="0"/>
                <a:cs typeface="Times New Roman" panose="02020603050405020304" pitchFamily="18" charset="0"/>
              </a:rPr>
              <a:t>Microbes increase food security in soil:  </a:t>
            </a:r>
            <a:br>
              <a:rPr lang="en-US" sz="2800" dirty="0">
                <a:solidFill>
                  <a:schemeClr val="tx1"/>
                </a:solidFill>
                <a:latin typeface="Calibri" panose="020F0502020204030204" pitchFamily="34" charset="0"/>
                <a:cs typeface="Times New Roman" panose="02020603050405020304" pitchFamily="18" charset="0"/>
              </a:rPr>
            </a:br>
            <a:br>
              <a:rPr lang="en-US" sz="2800" dirty="0">
                <a:solidFill>
                  <a:schemeClr val="tx1"/>
                </a:solidFill>
                <a:latin typeface="Calibri" panose="020F0502020204030204" pitchFamily="34" charset="0"/>
                <a:cs typeface="Times New Roman" panose="02020603050405020304" pitchFamily="18" charset="0"/>
              </a:rPr>
            </a:br>
            <a:r>
              <a:rPr lang="en-US" sz="2400" dirty="0">
                <a:solidFill>
                  <a:schemeClr val="tx1">
                    <a:lumMod val="75000"/>
                    <a:lumOff val="25000"/>
                  </a:schemeClr>
                </a:solidFill>
                <a:latin typeface="+mn-lt"/>
                <a:ea typeface="+mn-ea"/>
                <a:cs typeface="+mn-cs"/>
              </a:rPr>
              <a:t>Food security in the form of SOM is necessary because after the plant or an amendment stimulates microbial population increase, they need to find more food.  </a:t>
            </a:r>
            <a:br>
              <a:rPr lang="en-US" sz="2400" dirty="0">
                <a:solidFill>
                  <a:schemeClr val="tx1">
                    <a:lumMod val="75000"/>
                    <a:lumOff val="25000"/>
                  </a:schemeClr>
                </a:solidFill>
                <a:latin typeface="+mn-lt"/>
                <a:ea typeface="+mn-ea"/>
                <a:cs typeface="+mn-cs"/>
              </a:rPr>
            </a:br>
            <a:br>
              <a:rPr lang="en-US" sz="2400" dirty="0">
                <a:solidFill>
                  <a:schemeClr val="tx1">
                    <a:lumMod val="75000"/>
                    <a:lumOff val="25000"/>
                  </a:schemeClr>
                </a:solidFill>
                <a:latin typeface="+mn-lt"/>
                <a:ea typeface="+mn-ea"/>
                <a:cs typeface="+mn-cs"/>
              </a:rPr>
            </a:br>
            <a:r>
              <a:rPr lang="en-US" sz="2400" dirty="0">
                <a:solidFill>
                  <a:schemeClr val="tx1">
                    <a:lumMod val="75000"/>
                    <a:lumOff val="25000"/>
                  </a:schemeClr>
                </a:solidFill>
                <a:latin typeface="+mn-lt"/>
                <a:ea typeface="+mn-ea"/>
                <a:cs typeface="+mn-cs"/>
              </a:rPr>
              <a:t>If they don’t they will die.</a:t>
            </a:r>
            <a:endParaRPr lang="en-US" sz="1800" dirty="0">
              <a:solidFill>
                <a:schemeClr val="tx1">
                  <a:lumMod val="75000"/>
                  <a:lumOff val="25000"/>
                </a:schemeClr>
              </a:solidFill>
              <a:latin typeface="+mn-lt"/>
              <a:ea typeface="+mn-ea"/>
              <a:cs typeface="+mn-cs"/>
            </a:endParaRPr>
          </a:p>
        </p:txBody>
      </p:sp>
      <p:sp>
        <p:nvSpPr>
          <p:cNvPr id="6" name="Text Placeholder 5">
            <a:extLst>
              <a:ext uri="{FF2B5EF4-FFF2-40B4-BE49-F238E27FC236}">
                <a16:creationId xmlns:a16="http://schemas.microsoft.com/office/drawing/2014/main" id="{1A08B7FF-25CE-481B-9522-7143BE931F0E}"/>
              </a:ext>
            </a:extLst>
          </p:cNvPr>
          <p:cNvSpPr>
            <a:spLocks noGrp="1"/>
          </p:cNvSpPr>
          <p:nvPr>
            <p:ph type="body" idx="1"/>
          </p:nvPr>
        </p:nvSpPr>
        <p:spPr>
          <a:xfrm>
            <a:off x="1361385" y="3657305"/>
            <a:ext cx="2290901" cy="596546"/>
          </a:xfrm>
        </p:spPr>
        <p:txBody>
          <a:bodyPr/>
          <a:lstStyle/>
          <a:p>
            <a:r>
              <a:rPr lang="en-US" dirty="0"/>
              <a:t>Priming meal </a:t>
            </a:r>
          </a:p>
        </p:txBody>
      </p:sp>
      <p:pic>
        <p:nvPicPr>
          <p:cNvPr id="5122" name="Picture 2" descr="BBQ Chicken &amp; Roasted Sweet Potato Bowls - Easy Meal Prep">
            <a:extLst>
              <a:ext uri="{FF2B5EF4-FFF2-40B4-BE49-F238E27FC236}">
                <a16:creationId xmlns:a16="http://schemas.microsoft.com/office/drawing/2014/main" id="{6B5962B5-B34D-4581-AFA2-BB21357AFFC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361385" y="4559487"/>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088082CD-85C4-433B-A8DC-42BD13BF7AE3}"/>
              </a:ext>
            </a:extLst>
          </p:cNvPr>
          <p:cNvSpPr>
            <a:spLocks noGrp="1"/>
          </p:cNvSpPr>
          <p:nvPr>
            <p:ph type="body" sz="quarter" idx="3"/>
          </p:nvPr>
        </p:nvSpPr>
        <p:spPr>
          <a:xfrm>
            <a:off x="6897997" y="2960716"/>
            <a:ext cx="1838325" cy="596545"/>
          </a:xfrm>
        </p:spPr>
        <p:txBody>
          <a:bodyPr/>
          <a:lstStyle/>
          <a:p>
            <a:r>
              <a:rPr lang="en-US" dirty="0"/>
              <a:t>Humus</a:t>
            </a:r>
          </a:p>
        </p:txBody>
      </p:sp>
      <p:pic>
        <p:nvPicPr>
          <p:cNvPr id="5124" name="Picture 4" descr="7,191 Empty Fridge Photos - Free &amp; Royalty-Free Stock Photos from Dreamstime">
            <a:extLst>
              <a:ext uri="{FF2B5EF4-FFF2-40B4-BE49-F238E27FC236}">
                <a16:creationId xmlns:a16="http://schemas.microsoft.com/office/drawing/2014/main" id="{7E401B5F-ADC6-45C2-B72D-6C1987C1053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765476" y="3955578"/>
            <a:ext cx="183832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7789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5534</TotalTime>
  <Words>774</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-apple-system</vt:lpstr>
      <vt:lpstr>Arial</vt:lpstr>
      <vt:lpstr>Calibri</vt:lpstr>
      <vt:lpstr>Helvetica Neue</vt:lpstr>
      <vt:lpstr>Lucida Grande</vt:lpstr>
      <vt:lpstr>Titillium Web</vt:lpstr>
      <vt:lpstr>Trebuchet MS</vt:lpstr>
      <vt:lpstr>Wingdings 3</vt:lpstr>
      <vt:lpstr>Facet</vt:lpstr>
      <vt:lpstr> Understanding the Role of Soil Microbes </vt:lpstr>
      <vt:lpstr>Chemicals and pesticides replace the microbes that provide the plant with nutrients and immune functions.    </vt:lpstr>
      <vt:lpstr>A healthy soil is deeply on the microbial community for:</vt:lpstr>
      <vt:lpstr>Supplying plant nutrients by chemicals stunts the development of healthy roots</vt:lpstr>
      <vt:lpstr>Interdependent populations: MB is so interdependent because bacteria have about 1/1000 th DNA that we have  Bacteria A can’t grow till bacteria B has broken down cellulose and released its favorite sugar. Bacteria A now produces a vitamin that helps bacteria C etc. </vt:lpstr>
      <vt:lpstr>How do microbes build soil structure</vt:lpstr>
      <vt:lpstr>Soil Aggregate Cycle: microbial homes  </vt:lpstr>
      <vt:lpstr>Microbial food security: Carbon Stores</vt:lpstr>
      <vt:lpstr>Microbes increase food security in soil:    Food security in the form of SOM is necessary because after the plant or an amendment stimulates microbial population increase, they need to find more food.    If they don’t they will die.</vt:lpstr>
      <vt:lpstr>Building a balanced  microbial community</vt:lpstr>
      <vt:lpstr>Inputs:  Chemical Fertilizers, microbial inputs, and bio stimulants    </vt:lpstr>
      <vt:lpstr>What is the optimal microbial or fungal to bacteria level?  What limits the MB of your soil?  </vt:lpstr>
      <vt:lpstr>PowerPoint Presentation</vt:lpstr>
      <vt:lpstr>microBIOMETER® Soil Health in the Palm of your Hand  Info@microBIOMETER.com  www.microbiometer.com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Microbial Communities</dc:title>
  <dc:creator>Judith Fitzpatrick</dc:creator>
  <cp:lastModifiedBy>L DECKER</cp:lastModifiedBy>
  <cp:revision>45</cp:revision>
  <cp:lastPrinted>2022-07-31T23:21:44Z</cp:lastPrinted>
  <dcterms:created xsi:type="dcterms:W3CDTF">2021-10-14T10:00:55Z</dcterms:created>
  <dcterms:modified xsi:type="dcterms:W3CDTF">2022-10-04T15:09:08Z</dcterms:modified>
</cp:coreProperties>
</file>